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76" r:id="rId6"/>
    <p:sldId id="277" r:id="rId7"/>
    <p:sldId id="264" r:id="rId8"/>
    <p:sldId id="266" r:id="rId9"/>
    <p:sldId id="278" r:id="rId10"/>
    <p:sldId id="279" r:id="rId11"/>
    <p:sldId id="280" r:id="rId12"/>
    <p:sldId id="275" r:id="rId13"/>
    <p:sldId id="267" r:id="rId1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14" y="-78"/>
      </p:cViewPr>
      <p:guideLst>
        <p:guide orient="horz" pos="1800"/>
        <p:guide pos="285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880"/>
        <p:guide pos="214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88749-59CA-4129-B6FA-E68E59004A61}" type="datetimeFigureOut">
              <a:rPr lang="en-US" smtClean="0"/>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E0DF2-BD15-4DDF-8CC9-0A2789FC6D6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FE0DF2-BD15-4DDF-8CC9-0A2789FC6D6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a:xfrm>
            <a:off x="1692275" y="3676386"/>
            <a:ext cx="1866900" cy="1942042"/>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rect l="0" t="0" r="0" b="0"/>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lstStyle/>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rect l="0" t="0" r="0" b="0"/>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lstStyle/>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rect l="0" t="0" r="0" b="0"/>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lstStyle/>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rect l="0" t="0" r="0" b="0"/>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lstStyle/>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rect l="0" t="0" r="0" b="0"/>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lstStyle/>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rect l="0" t="0" r="0" b="0"/>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lstStyle/>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rect l="0" t="0" r="0" b="0"/>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lstStyle/>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rect l="0" t="0" r="0" b="0"/>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lstStyle/>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rect l="0" t="0" r="0" b="0"/>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lstStyle/>
            <a:p>
              <a:endParaRPr lang="en-US"/>
            </a:p>
          </p:txBody>
        </p:sp>
      </p:grpSp>
      <p:sp>
        <p:nvSpPr>
          <p:cNvPr id="2051" name="未知"/>
          <p:cNvSpPr>
            <a:spLocks noChangeAspect="1"/>
          </p:cNvSpPr>
          <p:nvPr/>
        </p:nvSpPr>
        <p:spPr>
          <a:xfrm>
            <a:off x="2282825" y="1911615"/>
            <a:ext cx="6897688" cy="3825875"/>
          </a:xfrm>
          <a:custGeom>
            <a:avLst/>
            <a:gdLst/>
            <a:ahLst/>
            <a:cxnLst>
              <a:cxn ang="0">
                <a:pos x="0" y="4572133"/>
              </a:cxn>
              <a:cxn ang="0">
                <a:pos x="5786074" y="0"/>
              </a:cxn>
              <a:cxn ang="0">
                <a:pos x="6882360" y="14878"/>
              </a:cxn>
              <a:cxn ang="0">
                <a:pos x="6897688" y="4591050"/>
              </a:cxn>
              <a:cxn ang="0">
                <a:pos x="0" y="4572133"/>
              </a:cxn>
            </a:cxnLst>
            <a:rect l="0" t="0" r="0" b="0"/>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lstStyle/>
          <a:p>
            <a:endParaRPr lang="en-US"/>
          </a:p>
        </p:txBody>
      </p:sp>
      <p:sp>
        <p:nvSpPr>
          <p:cNvPr id="2061" name="Rectangle 13"/>
          <p:cNvSpPr>
            <a:spLocks noGrp="1" noChangeArrowheads="1"/>
          </p:cNvSpPr>
          <p:nvPr>
            <p:ph type="ctrTitle" sz="quarter"/>
          </p:nvPr>
        </p:nvSpPr>
        <p:spPr>
          <a:xfrm>
            <a:off x="396876" y="1778000"/>
            <a:ext cx="8423275" cy="1225021"/>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371600" y="3238500"/>
            <a:ext cx="6400800" cy="99880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457200" y="5204354"/>
            <a:ext cx="2133600" cy="3968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C8CF6C5-B0CB-4A99-A7F7-7C1D84F451D7}" type="datetimeFigureOut">
              <a:rPr lang="en-US" smtClean="0"/>
            </a:fld>
            <a:endParaRPr lang="en-US"/>
          </a:p>
        </p:txBody>
      </p:sp>
      <p:sp>
        <p:nvSpPr>
          <p:cNvPr id="30" name="Rectangle 16"/>
          <p:cNvSpPr>
            <a:spLocks noGrp="1" noChangeArrowheads="1"/>
          </p:cNvSpPr>
          <p:nvPr>
            <p:ph type="ftr" sz="quarter" idx="3"/>
          </p:nvPr>
        </p:nvSpPr>
        <p:spPr bwMode="auto">
          <a:xfrm>
            <a:off x="3124200" y="5204354"/>
            <a:ext cx="2895600" cy="3968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31" name="Rectangle 17"/>
          <p:cNvSpPr>
            <a:spLocks noGrp="1" noChangeArrowheads="1"/>
          </p:cNvSpPr>
          <p:nvPr>
            <p:ph type="sldNum" sz="quarter" idx="4"/>
          </p:nvPr>
        </p:nvSpPr>
        <p:spPr bwMode="auto">
          <a:xfrm>
            <a:off x="6553200" y="5204354"/>
            <a:ext cx="2133600" cy="3968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FE6D6ABF-6FAD-4A26-B128-2E3C9DF823B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C8CF6C5-B0CB-4A99-A7F7-7C1D84F451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D6ABF-6FAD-4A26-B128-2E3C9DF823B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C8CF6C5-B0CB-4A99-A7F7-7C1D84F451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D6ABF-6FAD-4A26-B128-2E3C9DF823B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C8CF6C5-B0CB-4A99-A7F7-7C1D84F451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D6ABF-6FAD-4A26-B128-2E3C9DF823B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824553"/>
            <a:ext cx="7886700" cy="1250156"/>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DC8CF6C5-B0CB-4A99-A7F7-7C1D84F451D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D6ABF-6FAD-4A26-B128-2E3C9DF823B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DC8CF6C5-B0CB-4A99-A7F7-7C1D84F451D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D6ABF-6FAD-4A26-B128-2E3C9DF823B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04271"/>
            <a:ext cx="7886700" cy="110463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400969"/>
            <a:ext cx="3868737" cy="6865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9" y="2087563"/>
            <a:ext cx="3868737" cy="307049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400969"/>
            <a:ext cx="3887788" cy="6865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087563"/>
            <a:ext cx="3887788" cy="307049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DC8CF6C5-B0CB-4A99-A7F7-7C1D84F451D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6D6ABF-6FAD-4A26-B128-2E3C9DF823B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CF6C5-B0CB-4A99-A7F7-7C1D84F451D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6D6ABF-6FAD-4A26-B128-2E3C9DF823B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CF6C5-B0CB-4A99-A7F7-7C1D84F451D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6D6ABF-6FAD-4A26-B128-2E3C9DF823B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81000"/>
            <a:ext cx="2949575" cy="13335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822855"/>
            <a:ext cx="4629150" cy="40613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9" y="1714500"/>
            <a:ext cx="2949575" cy="3176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C8CF6C5-B0CB-4A99-A7F7-7C1D84F451D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D6ABF-6FAD-4A26-B128-2E3C9DF823B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81000"/>
            <a:ext cx="2949575" cy="13335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822855"/>
            <a:ext cx="4629150" cy="4061354"/>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9" y="1714500"/>
            <a:ext cx="2949575" cy="3176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DC8CF6C5-B0CB-4A99-A7F7-7C1D84F451D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D6ABF-6FAD-4A26-B128-2E3C9DF823B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5" name="Group 2"/>
          <p:cNvGrpSpPr>
            <a:grpSpLocks noChangeAspect="1"/>
          </p:cNvGrpSpPr>
          <p:nvPr/>
        </p:nvGrpSpPr>
        <p:grpSpPr>
          <a:xfrm>
            <a:off x="5262563" y="3397251"/>
            <a:ext cx="1397000" cy="1457854"/>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rect l="0" t="0" r="0" b="0"/>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lstStyle/>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rect l="0" t="0" r="0" b="0"/>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lstStyle/>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rect l="0" t="0" r="0" b="0"/>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lstStyle/>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rect l="0" t="0" r="0" b="0"/>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lstStyle/>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rect l="0" t="0" r="0" b="0"/>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lstStyle/>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rect l="0" t="0" r="0" b="0"/>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lstStyle/>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rect l="0" t="0" r="0" b="0"/>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lstStyle/>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rect l="0" t="0" r="0" b="0"/>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lstStyle/>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rect l="0" t="0" r="0" b="0"/>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lstStyle/>
            <a:p>
              <a:endParaRPr lang="en-US"/>
            </a:p>
          </p:txBody>
        </p:sp>
      </p:grpSp>
      <p:sp>
        <p:nvSpPr>
          <p:cNvPr id="1027" name="未知"/>
          <p:cNvSpPr>
            <a:spLocks noChangeAspect="1"/>
          </p:cNvSpPr>
          <p:nvPr/>
        </p:nvSpPr>
        <p:spPr>
          <a:xfrm>
            <a:off x="2130426" y="3958167"/>
            <a:ext cx="7013575" cy="1779323"/>
          </a:xfrm>
          <a:custGeom>
            <a:avLst/>
            <a:gdLst/>
            <a:ahLst/>
            <a:cxnLst>
              <a:cxn ang="0">
                <a:pos x="0" y="2115714"/>
              </a:cxn>
              <a:cxn ang="0">
                <a:pos x="7013575" y="0"/>
              </a:cxn>
              <a:cxn ang="0">
                <a:pos x="7013575" y="2135188"/>
              </a:cxn>
              <a:cxn ang="0">
                <a:pos x="0" y="2115714"/>
              </a:cxn>
            </a:cxnLst>
            <a:rect l="0" t="0" r="0" b="0"/>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lstStyle/>
          <a:p>
            <a:endParaRPr lang="en-US"/>
          </a:p>
        </p:txBody>
      </p:sp>
      <p:sp>
        <p:nvSpPr>
          <p:cNvPr id="1028" name="Rectangle 13"/>
          <p:cNvSpPr>
            <a:spLocks noGrp="1"/>
          </p:cNvSpPr>
          <p:nvPr>
            <p:ph type="title"/>
          </p:nvPr>
        </p:nvSpPr>
        <p:spPr>
          <a:xfrm>
            <a:off x="457200" y="228865"/>
            <a:ext cx="8229600" cy="952500"/>
          </a:xfrm>
          <a:prstGeom prst="rect">
            <a:avLst/>
          </a:prstGeom>
          <a:noFill/>
          <a:ln w="9525">
            <a:noFill/>
            <a:miter/>
          </a:ln>
        </p:spPr>
        <p:txBody>
          <a:bodyPr anchor="ctr"/>
          <a:lstStyle/>
          <a:p>
            <a:pPr lvl="0"/>
            <a:r>
              <a:rPr lang="en-US" altLang="zh-CN" smtClean="0"/>
              <a:t>Click to edit Master title style</a:t>
            </a:r>
            <a:endParaRPr lang="en-US" altLang="zh-CN" dirty="0"/>
          </a:p>
        </p:txBody>
      </p:sp>
      <p:sp>
        <p:nvSpPr>
          <p:cNvPr id="1029" name="Rectangle 14"/>
          <p:cNvSpPr>
            <a:spLocks noGrp="1"/>
          </p:cNvSpPr>
          <p:nvPr>
            <p:ph type="body" idx="1"/>
          </p:nvPr>
        </p:nvSpPr>
        <p:spPr>
          <a:xfrm>
            <a:off x="457200" y="1333500"/>
            <a:ext cx="8229600" cy="3771636"/>
          </a:xfrm>
          <a:prstGeom prst="rect">
            <a:avLst/>
          </a:prstGeom>
          <a:noFill/>
          <a:ln w="9525">
            <a:noFill/>
            <a:miter/>
          </a:ln>
        </p:spPr>
        <p:txBody>
          <a:body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dirty="0"/>
          </a:p>
        </p:txBody>
      </p:sp>
      <p:sp>
        <p:nvSpPr>
          <p:cNvPr id="2" name="Rectangle 15"/>
          <p:cNvSpPr>
            <a:spLocks noGrp="1" noChangeArrowheads="1"/>
          </p:cNvSpPr>
          <p:nvPr>
            <p:ph type="dt" sz="half" idx="2"/>
          </p:nvPr>
        </p:nvSpPr>
        <p:spPr bwMode="auto">
          <a:xfrm>
            <a:off x="457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DC8CF6C5-B0CB-4A99-A7F7-7C1D84F451D7}" type="datetimeFigureOut">
              <a:rPr lang="en-US" smtClean="0"/>
            </a:fld>
            <a:endParaRPr lang="en-US"/>
          </a:p>
        </p:txBody>
      </p:sp>
      <p:sp>
        <p:nvSpPr>
          <p:cNvPr id="3" name="Rectangle 16"/>
          <p:cNvSpPr>
            <a:spLocks noGrp="1" noChangeArrowheads="1"/>
          </p:cNvSpPr>
          <p:nvPr>
            <p:ph type="ftr" sz="quarter" idx="3"/>
          </p:nvPr>
        </p:nvSpPr>
        <p:spPr bwMode="auto">
          <a:xfrm>
            <a:off x="3124200"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4" name="Rectangle 17"/>
          <p:cNvSpPr>
            <a:spLocks noGrp="1" noChangeArrowheads="1"/>
          </p:cNvSpPr>
          <p:nvPr>
            <p:ph type="sldNum" sz="quarter" idx="4"/>
          </p:nvPr>
        </p:nvSpPr>
        <p:spPr bwMode="auto">
          <a:xfrm>
            <a:off x="6553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FE6D6ABF-6FAD-4A26-B128-2E3C9DF823B9}" type="slidenum">
              <a:rPr lang="en-US" smtClean="0"/>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eaLnBrk="1" fontAlgn="base" hangingPunct="1">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A_com_GGN"/>
          <p:cNvPicPr>
            <a:picLocks noChangeAspect="1"/>
          </p:cNvPicPr>
          <p:nvPr/>
        </p:nvPicPr>
        <p:blipFill>
          <a:blip r:embed="rId1"/>
          <a:stretch>
            <a:fillRect/>
          </a:stretch>
        </p:blipFill>
        <p:spPr>
          <a:xfrm>
            <a:off x="0" y="635"/>
            <a:ext cx="9144635" cy="5714365"/>
          </a:xfrm>
          <a:prstGeom prst="rect">
            <a:avLst/>
          </a:prstGeom>
        </p:spPr>
      </p:pic>
      <p:sp>
        <p:nvSpPr>
          <p:cNvPr id="2" name="Title 1"/>
          <p:cNvSpPr>
            <a:spLocks noGrp="1"/>
          </p:cNvSpPr>
          <p:nvPr>
            <p:ph type="ctrTitle" sz="quarter"/>
          </p:nvPr>
        </p:nvSpPr>
        <p:spPr>
          <a:xfrm>
            <a:off x="635" y="190501"/>
            <a:ext cx="9144000" cy="1333499"/>
          </a:xfrm>
        </p:spPr>
        <p:txBody>
          <a:bodyPr>
            <a:normAutofit/>
          </a:bodyPr>
          <a:lstStyle/>
          <a:p>
            <a:pPr algn="ctr"/>
            <a:r>
              <a:rPr lang="en-US" sz="600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cs typeface="Verdana" panose="020B0604030504040204" pitchFamily="34" charset="0"/>
              </a:rPr>
              <a:t>Grace Church 101</a:t>
            </a:r>
            <a:endParaRPr lang="en-US" sz="600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sz="quarter" idx="1"/>
          </p:nvPr>
        </p:nvSpPr>
        <p:spPr>
          <a:xfrm>
            <a:off x="609600" y="2476500"/>
            <a:ext cx="8153400" cy="2540000"/>
          </a:xfrm>
        </p:spPr>
        <p:txBody>
          <a:bodyPr>
            <a:normAutofit/>
          </a:bodyPr>
          <a:lstStyle/>
          <a:p>
            <a:pPr algn="ctr"/>
            <a:endParaRPr lang="en-US" sz="480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en-US" sz="480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cs typeface="Verdana" panose="020B0604030504040204" pitchFamily="34" charset="0"/>
              </a:rPr>
              <a:t>Class 3</a:t>
            </a:r>
            <a:endParaRPr lang="en-US" sz="480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en-US" sz="360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cs typeface="Verdana" panose="020B0604030504040204" pitchFamily="34" charset="0"/>
              </a:rPr>
              <a:t>The Theology of Grace Church</a:t>
            </a:r>
            <a:endParaRPr lang="en-US" sz="360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Verdana" panose="020B0604030504040204" pitchFamily="34" charset="0"/>
              <a:ea typeface="Verdana" panose="020B0604030504040204" pitchFamily="34" charset="0"/>
              <a:cs typeface="Verdana" panose="020B0604030504040204" pitchFamily="34" charset="0"/>
            </a:endParaRPr>
          </a:p>
          <a:p>
            <a:pPr algn="ctr"/>
            <a:endParaRPr lang="en-US" dirty="0">
              <a:solidFill>
                <a:schemeClr val="accent3">
                  <a:lumMod val="20000"/>
                  <a:lumOff val="8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260985" y="190500"/>
            <a:ext cx="8180705" cy="5334000"/>
          </a:xfrm>
        </p:spPr>
        <p:txBody>
          <a:bodyPr>
            <a:normAutofit/>
          </a:bodyPr>
          <a:lstStyle/>
          <a:p>
            <a:pPr algn="just">
              <a:lnSpc>
                <a:spcPct val="0"/>
              </a:lnSpc>
            </a:pPr>
            <a:r>
              <a:rPr lang="en-US" sz="4000" dirty="0" smtClean="0">
                <a:solidFill>
                  <a:schemeClr val="accent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 Few Other Highlights:</a:t>
            </a:r>
            <a:endParaRPr lang="en-US" sz="4000" dirty="0" smtClean="0">
              <a:solidFill>
                <a:schemeClr val="accent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l"/>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gn="l"/>
            <a:r>
              <a:rPr lang="en-US" sz="28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Bible is the Word of God= Sufficient.</a:t>
            </a:r>
            <a:br>
              <a:rPr lang="en-US" sz="2800" dirty="0" smtClean="0">
                <a:latin typeface="Verdana" panose="020B0604030504040204" pitchFamily="34" charset="0"/>
                <a:ea typeface="Verdana" panose="020B0604030504040204" pitchFamily="34" charset="0"/>
                <a:cs typeface="Verdana" panose="020B0604030504040204" pitchFamily="34" charset="0"/>
              </a:rPr>
            </a:br>
            <a:endParaRPr lang="en-US" sz="2800" dirty="0" smtClean="0">
              <a:latin typeface="Verdana" panose="020B0604030504040204" pitchFamily="34" charset="0"/>
              <a:ea typeface="Verdana" panose="020B0604030504040204" pitchFamily="34" charset="0"/>
              <a:cs typeface="Verdana" panose="020B0604030504040204" pitchFamily="34" charset="0"/>
            </a:endParaRPr>
          </a:p>
          <a:p>
            <a:pPr algn="just"/>
            <a:r>
              <a:rPr lang="en-US" sz="2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Eschatology - Freedom = non-essentials</a:t>
            </a:r>
            <a:endParaRPr lang="en-US" sz="2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just"/>
            <a:r>
              <a:rPr lang="en-US" sz="2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endParaRPr lang="en-US" sz="2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just"/>
            <a:r>
              <a:rPr lang="en-US" sz="2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Ecclesiology - Multiple elder led church</a:t>
            </a:r>
            <a:endParaRPr lang="en-US" sz="2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190500"/>
            <a:ext cx="8458200" cy="5334000"/>
          </a:xfrm>
        </p:spPr>
        <p:txBody>
          <a:bodyPr>
            <a:normAutofit/>
          </a:bodyPr>
          <a:lstStyle/>
          <a:p>
            <a:pPr algn="just"/>
            <a:r>
              <a:rPr lang="en-US" sz="28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To be a member of Grace Church you don’t have to agree with everything presented in this class, you only need to be a Christian to join. But you do need to know that this is what we teach, believing it to be an accurate presentation of true Bible doctrine.</a:t>
            </a:r>
            <a:endParaRPr lang="en-US" sz="28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just"/>
            <a:endParaRPr lang="en-US" sz="2800" dirty="0" smtClean="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just"/>
            <a:r>
              <a:rPr lang="en-US" sz="2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Homework: </a:t>
            </a:r>
            <a:endParaRPr lang="en-US" sz="2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lgn="just"/>
            <a:r>
              <a:rPr lang="en-US" sz="21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Read “About Us” &amp; “What We Teach” on website</a:t>
            </a:r>
            <a:endParaRPr lang="en-US" sz="21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190500"/>
            <a:ext cx="8534400" cy="5334000"/>
          </a:xfrm>
        </p:spPr>
        <p:txBody>
          <a:bodyPr>
            <a:normAutofit/>
          </a:bodyPr>
          <a:lstStyle/>
          <a:p>
            <a:pPr algn="l"/>
            <a:r>
              <a:rPr lang="en-US" sz="3600"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We are a </a:t>
            </a:r>
            <a:endParaRPr lang="en-US" sz="3600"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a:p>
            <a:pPr algn="l"/>
            <a:endParaRPr lang="en-US" sz="3600"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a:p>
            <a:pPr algn="l"/>
            <a:r>
              <a:rPr lang="en-US" sz="3600" u="sng"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REFORMED</a:t>
            </a:r>
            <a:r>
              <a:rPr lang="en-US" sz="3600"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 </a:t>
            </a:r>
            <a:r>
              <a:rPr lang="en-US" sz="3600" u="sng"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BAPTIST</a:t>
            </a:r>
            <a:r>
              <a:rPr lang="en-US" sz="3600"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 </a:t>
            </a:r>
            <a:r>
              <a:rPr lang="en-US" sz="3600" u="sng"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CHURCH</a:t>
            </a:r>
            <a:endParaRPr lang="en-US" sz="3600" u="sng"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endParaRPr>
          </a:p>
          <a:p>
            <a:pPr algn="l"/>
            <a:endParaRPr lang="en-US" sz="2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l"/>
            <a:endParaRPr lang="en-US" sz="24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l"/>
            <a:endParaRPr lang="en-US" sz="2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1) Reformed?</a:t>
            </a:r>
            <a:endParaRPr lang="en-US"/>
          </a:p>
        </p:txBody>
      </p:sp>
      <p:sp>
        <p:nvSpPr>
          <p:cNvPr id="3" name="Content Placeholder 2"/>
          <p:cNvSpPr>
            <a:spLocks noGrp="1"/>
          </p:cNvSpPr>
          <p:nvPr>
            <p:ph idx="1"/>
          </p:nvPr>
        </p:nvSpPr>
        <p:spPr/>
        <p:txBody>
          <a:bodyPr/>
          <a:p>
            <a:pPr marL="0" indent="0" algn="just">
              <a:buNone/>
            </a:pPr>
            <a:r>
              <a:rPr lang="en-US"/>
              <a:t>The Reformed faith is the Christian religion that was recovered during the Protestant Reformation of the sixteenth and seventeenth centuries. Why Reformed? Because the church is always being reformed (being called back to the Word of God by the Spirit of God). </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 </a:t>
            </a:r>
            <a:endParaRPr lang="en-US"/>
          </a:p>
        </p:txBody>
      </p:sp>
      <p:sp>
        <p:nvSpPr>
          <p:cNvPr id="3" name="Content Placeholder 2"/>
          <p:cNvSpPr>
            <a:spLocks noGrp="1"/>
          </p:cNvSpPr>
          <p:nvPr>
            <p:ph idx="1"/>
          </p:nvPr>
        </p:nvSpPr>
        <p:spPr>
          <a:xfrm>
            <a:off x="457200" y="737235"/>
            <a:ext cx="8229600" cy="4368165"/>
          </a:xfrm>
        </p:spPr>
        <p:txBody>
          <a:bodyPr/>
          <a:p>
            <a:pPr marL="0" indent="0" algn="just">
              <a:buNone/>
            </a:pPr>
            <a:r>
              <a:rPr lang="en-US"/>
              <a:t> A faithful Reformed church is therefore a church that is constantly striving to think and act, to believe and live, according to the written Word of God. Churches who do not center themselves around the Word of God will find themselves on a path to destruction and the absence of God. </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254000"/>
            <a:ext cx="8229600" cy="4699000"/>
          </a:xfrm>
        </p:spPr>
        <p:txBody>
          <a:bodyPr>
            <a:normAutofit/>
          </a:bodyPr>
          <a:lstStyle/>
          <a:p>
            <a:pPr lvl="1" algn="l"/>
            <a:endParaRPr lang="en-US" sz="8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lgn="l"/>
            <a:r>
              <a:rPr lang="en-US" sz="2400" dirty="0" smtClean="0">
                <a:solidFill>
                  <a:schemeClr val="accent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Five Solas of the Reformation (sola = alone):</a:t>
            </a:r>
            <a:endParaRPr lang="en-US" sz="2400" dirty="0" smtClean="0">
              <a:solidFill>
                <a:schemeClr val="accent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ReformedTheology_highres - Copy (2) - Copy.jpg"/>
          <p:cNvPicPr>
            <a:picLocks noChangeAspect="1"/>
          </p:cNvPicPr>
          <p:nvPr/>
        </p:nvPicPr>
        <p:blipFill>
          <a:blip r:embed="rId1" cstate="print"/>
          <a:stretch>
            <a:fillRect/>
          </a:stretch>
        </p:blipFill>
        <p:spPr>
          <a:xfrm>
            <a:off x="0" y="1079500"/>
            <a:ext cx="9144000" cy="3302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190500"/>
            <a:ext cx="8229600" cy="4762500"/>
          </a:xfrm>
        </p:spPr>
        <p:txBody>
          <a:bodyPr>
            <a:noAutofit/>
          </a:bodyPr>
          <a:lstStyle/>
          <a:p>
            <a:pPr lvl="1" algn="just"/>
            <a:endParaRPr lang="en-US" sz="2200" dirty="0" smtClean="0"/>
          </a:p>
          <a:p>
            <a:pPr lvl="1" algn="just"/>
            <a:r>
              <a:rPr lang="en-US" sz="3200" dirty="0" smtClean="0">
                <a:solidFill>
                  <a:schemeClr val="accent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5 Points of Reformed Theology:</a:t>
            </a:r>
            <a:endParaRPr lang="en-US" sz="3200" dirty="0" smtClean="0">
              <a:solidFill>
                <a:schemeClr val="accent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ReformedTheology_highres - Copy (3) - Copy.jpg"/>
          <p:cNvPicPr>
            <a:picLocks noChangeAspect="1"/>
          </p:cNvPicPr>
          <p:nvPr/>
        </p:nvPicPr>
        <p:blipFill>
          <a:blip r:embed="rId1" cstate="print"/>
          <a:stretch>
            <a:fillRect/>
          </a:stretch>
        </p:blipFill>
        <p:spPr>
          <a:xfrm>
            <a:off x="0" y="1333500"/>
            <a:ext cx="9144000" cy="3238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2) Baptist?</a:t>
            </a:r>
            <a:endParaRPr lang="en-US"/>
          </a:p>
        </p:txBody>
      </p:sp>
      <p:sp>
        <p:nvSpPr>
          <p:cNvPr id="3" name="Content Placeholder 2"/>
          <p:cNvSpPr>
            <a:spLocks noGrp="1"/>
          </p:cNvSpPr>
          <p:nvPr>
            <p:ph idx="1"/>
          </p:nvPr>
        </p:nvSpPr>
        <p:spPr/>
        <p:txBody>
          <a:bodyPr/>
          <a:p>
            <a:pPr marL="0" indent="0">
              <a:buNone/>
            </a:pPr>
            <a:r>
              <a:rPr lang="en-US"/>
              <a:t>Free Will Baptist, Independent Baptist, PRimitive Baptist, Southern Baptist ... </a:t>
            </a:r>
            <a:r>
              <a:rPr lang="en-US" u="sng">
                <a:sym typeface="+mn-ea"/>
              </a:rPr>
              <a:t>No</a:t>
            </a:r>
            <a:r>
              <a:rPr lang="en-US">
                <a:sym typeface="+mn-ea"/>
              </a:rPr>
              <a:t> </a:t>
            </a:r>
            <a:endParaRPr lang="en-US"/>
          </a:p>
          <a:p>
            <a:pPr marL="0" indent="0">
              <a:buNone/>
            </a:pPr>
            <a:endParaRPr lang="en-US"/>
          </a:p>
          <a:p>
            <a:pPr marL="0" indent="0">
              <a:buNone/>
            </a:pPr>
            <a:r>
              <a:rPr lang="en-US"/>
              <a:t>= Believers Baptist/Baptism ...</a:t>
            </a:r>
            <a:endParaRPr lang="en-US"/>
          </a:p>
          <a:p>
            <a:pPr marL="0" indent="0">
              <a:buNone/>
            </a:pPr>
            <a:endParaRPr lang="en-US"/>
          </a:p>
          <a:p>
            <a:pPr marL="0" indent="0">
              <a:buNone/>
            </a:pPr>
            <a:r>
              <a:rPr lang="en-US"/>
              <a:t>- Read page on website = “Baptism”</a:t>
            </a:r>
            <a:endParaRPr lang="en-US"/>
          </a:p>
          <a:p>
            <a:pPr marL="0" indent="0">
              <a:buNone/>
            </a:pPr>
            <a:endParaRPr lang="en-US"/>
          </a:p>
          <a:p>
            <a:pPr marL="0" indent="0">
              <a:buNone/>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3) Church?</a:t>
            </a:r>
            <a:endParaRPr lang="en-US"/>
          </a:p>
        </p:txBody>
      </p:sp>
      <p:sp>
        <p:nvSpPr>
          <p:cNvPr id="3" name="Content Placeholder 2"/>
          <p:cNvSpPr>
            <a:spLocks noGrp="1"/>
          </p:cNvSpPr>
          <p:nvPr>
            <p:ph idx="1"/>
          </p:nvPr>
        </p:nvSpPr>
        <p:spPr/>
        <p:txBody>
          <a:bodyPr/>
          <a:p>
            <a:pPr marL="0" indent="0">
              <a:buNone/>
            </a:pPr>
            <a:r>
              <a:rPr lang="en-US"/>
              <a:t>In its essence the church is the community of all true believers for all time. </a:t>
            </a:r>
            <a:endParaRPr lang="en-US"/>
          </a:p>
          <a:p>
            <a:pPr marL="457200" lvl="1" indent="0">
              <a:buNone/>
            </a:pPr>
            <a:r>
              <a:rPr lang="en-US"/>
              <a:t>- Both universal &amp; local</a:t>
            </a:r>
            <a:endParaRPr lang="en-US"/>
          </a:p>
          <a:p>
            <a:pPr marL="457200" lvl="1" indent="0">
              <a:buNone/>
            </a:pPr>
            <a:r>
              <a:rPr lang="en-US"/>
              <a:t>- Visible (as we see) &amp; invisible (as God sees)</a:t>
            </a:r>
            <a:endParaRPr lang="en-US"/>
          </a:p>
          <a:p>
            <a:pPr marL="457200" lvl="1" indent="0">
              <a:buNone/>
            </a:pPr>
            <a:r>
              <a:rPr lang="en-US"/>
              <a:t>- Body of Christ - everyone called out to Christ</a:t>
            </a:r>
            <a:endParaRPr lang="en-US"/>
          </a:p>
          <a:p>
            <a:pPr marL="0" lvl="0" indent="0">
              <a:buNone/>
            </a:pPr>
            <a:endParaRPr lang="en-US" sz="2000"/>
          </a:p>
          <a:p>
            <a:pPr marL="0" lvl="0" indent="0">
              <a:buNone/>
            </a:pPr>
            <a:r>
              <a:rPr lang="en-US" sz="2000" i="1"/>
              <a:t>I will build my church, and the gates of hell shall not prevail against it.</a:t>
            </a:r>
            <a:endParaRPr lang="en-US" sz="2000" i="1"/>
          </a:p>
          <a:p>
            <a:pPr marL="0" lvl="0" indent="0">
              <a:buNone/>
            </a:pPr>
            <a:r>
              <a:rPr lang="en-US" sz="2000"/>
              <a:t>- Matthew 16:18</a:t>
            </a:r>
            <a:endParaRPr lang="en-US"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Marks of a true church:</a:t>
            </a:r>
            <a:endParaRPr lang="en-US"/>
          </a:p>
        </p:txBody>
      </p:sp>
      <p:sp>
        <p:nvSpPr>
          <p:cNvPr id="3" name="Content Placeholder 2"/>
          <p:cNvSpPr>
            <a:spLocks noGrp="1"/>
          </p:cNvSpPr>
          <p:nvPr>
            <p:ph idx="1"/>
          </p:nvPr>
        </p:nvSpPr>
        <p:spPr/>
        <p:txBody>
          <a:bodyPr/>
          <a:p>
            <a:pPr marL="0" lvl="0" indent="0">
              <a:buNone/>
            </a:pPr>
            <a:r>
              <a:rPr lang="en-US" sz="2400" i="1"/>
              <a:t>1. Pure preaching of the Word</a:t>
            </a:r>
            <a:endParaRPr lang="en-US" sz="2400" i="1"/>
          </a:p>
          <a:p>
            <a:pPr marL="0" lvl="0" indent="0">
              <a:buNone/>
            </a:pPr>
            <a:endParaRPr lang="en-US" sz="1800" i="1"/>
          </a:p>
          <a:p>
            <a:pPr marL="0" lvl="0" indent="0">
              <a:buNone/>
            </a:pPr>
            <a:r>
              <a:rPr lang="en-US" sz="2400" i="1"/>
              <a:t>2. Right administration of the sacraments(Baptism / Lord's Supper).</a:t>
            </a:r>
            <a:endParaRPr lang="en-US" sz="2400" i="1"/>
          </a:p>
          <a:p>
            <a:pPr marL="0" lvl="0" indent="0">
              <a:buNone/>
            </a:pPr>
            <a:endParaRPr lang="en-US" sz="1800" i="1"/>
          </a:p>
          <a:p>
            <a:pPr marL="0" lvl="0" indent="0">
              <a:buNone/>
            </a:pPr>
            <a:r>
              <a:rPr lang="en-US" sz="2400" i="1"/>
              <a:t>3. Church Discipline</a:t>
            </a:r>
            <a:endParaRPr lang="en-US" sz="2400" i="1"/>
          </a:p>
          <a:p>
            <a:pPr marL="0" lvl="0" indent="0">
              <a:buNone/>
            </a:pPr>
            <a:endParaRPr lang="en-US" sz="1200" i="1"/>
          </a:p>
          <a:p>
            <a:pPr marL="0" lvl="0" indent="0">
              <a:buNone/>
            </a:pPr>
            <a:endParaRPr lang="en-US" sz="1200" i="1"/>
          </a:p>
          <a:p>
            <a:pPr marL="0" lvl="0" indent="0">
              <a:buNone/>
            </a:pPr>
            <a:endParaRPr lang="en-US" sz="1200" i="1"/>
          </a:p>
          <a:p>
            <a:pPr marL="0" lvl="0" indent="0">
              <a:buNone/>
            </a:pPr>
            <a:r>
              <a:rPr lang="en-US" sz="2000" i="1"/>
              <a:t>I will build my church, and the gates of hell shall not prevail against it.</a:t>
            </a:r>
            <a:endParaRPr lang="en-US" sz="2000" i="1"/>
          </a:p>
          <a:p>
            <a:pPr marL="0" lvl="0" indent="0">
              <a:buNone/>
            </a:pPr>
            <a:r>
              <a:rPr lang="en-US" sz="2000"/>
              <a:t>- Matthew 16:18</a:t>
            </a:r>
            <a:endParaRPr lang="en-US" sz="2000"/>
          </a:p>
        </p:txBody>
      </p:sp>
    </p:spTree>
  </p:cSld>
  <p:clrMapOvr>
    <a:masterClrMapping/>
  </p:clrMapOvr>
</p:sld>
</file>

<file path=ppt/theme/theme1.xml><?xml version="1.0" encoding="utf-8"?>
<a:theme xmlns:a="http://schemas.openxmlformats.org/drawingml/2006/main" name="Theme42">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Theme42</Template>
  <TotalTime>0</TotalTime>
  <Words>1871</Words>
  <Application>WPS Presentation</Application>
  <PresentationFormat>On-screen Show (16:10)</PresentationFormat>
  <Paragraphs>70</Paragraphs>
  <Slides>11</Slides>
  <Notes>11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SimSun</vt:lpstr>
      <vt:lpstr>Wingdings</vt:lpstr>
      <vt:lpstr>Verdana</vt:lpstr>
      <vt:lpstr>Microsoft YaHei</vt:lpstr>
      <vt:lpstr/>
      <vt:lpstr>Arial Unicode MS</vt:lpstr>
      <vt:lpstr>Calibri</vt:lpstr>
      <vt:lpstr>Bwgrki</vt:lpstr>
      <vt:lpstr>Theme42</vt:lpstr>
      <vt:lpstr>Grace Church 101</vt:lpstr>
      <vt:lpstr>PowerPoint 演示文稿</vt:lpstr>
      <vt:lpstr>PowerPoint 演示文稿</vt:lpstr>
      <vt:lpstr>1) Reformed?</vt:lpstr>
      <vt:lpstr>PowerPoint 演示文稿</vt:lpstr>
      <vt:lpstr>PowerPoint 演示文稿</vt:lpstr>
      <vt:lpstr>PowerPoint 演示文稿</vt:lpstr>
      <vt:lpstr>2) Baptist?</vt:lpstr>
      <vt:lpstr>3) Church?</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Grace Church 101</dc:title>
  <dc:creator>Jeff Duncan</dc:creator>
  <cp:lastModifiedBy>jdunc</cp:lastModifiedBy>
  <cp:revision>82</cp:revision>
  <dcterms:created xsi:type="dcterms:W3CDTF">2013-01-30T18:38:00Z</dcterms:created>
  <dcterms:modified xsi:type="dcterms:W3CDTF">2018-06-19T17:37:11Z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1033-10.2.0.6080</vt:lpwstr>
  </property>
</Properties>
</file>