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76" r:id="rId6"/>
    <p:sldId id="277" r:id="rId7"/>
    <p:sldId id="278" r:id="rId8"/>
    <p:sldId id="279" r:id="rId9"/>
    <p:sldId id="280" r:id="rId10"/>
    <p:sldId id="267" r:id="rId11"/>
    <p:sldId id="285" r:id="rId12"/>
    <p:sldId id="286" r:id="rId13"/>
    <p:sldId id="287"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14" y="-78"/>
      </p:cViewPr>
      <p:guideLst>
        <p:guide orient="horz" pos="1800"/>
        <p:guide pos="285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42"/>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8749-59CA-4129-B6FA-E68E59004A61}" type="datetimeFigureOut">
              <a:rPr lang="en-US" smtClean="0"/>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E0DF2-BD15-4DDF-8CC9-0A2789FC6D6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676386"/>
            <a:ext cx="1866900" cy="1942042"/>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911615"/>
            <a:ext cx="6897688" cy="3825875"/>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778000"/>
            <a:ext cx="8423275" cy="1225021"/>
          </a:xfrm>
        </p:spPr>
        <p:txBody>
          <a:bodyPr/>
          <a:lstStyle>
            <a:lvl1pPr algn="ctr">
              <a:defRPr/>
            </a:lvl1pPr>
          </a:lstStyle>
          <a:p>
            <a:pPr lvl="0"/>
            <a:r>
              <a:rPr lang="en-US" altLang="zh-CN" noProof="0" smtClean="0"/>
              <a:t>Click to edit Master title style</a:t>
            </a:r>
            <a:endParaRPr lang="en-US" altLang="zh-CN" noProof="0" smtClean="0"/>
          </a:p>
        </p:txBody>
      </p:sp>
      <p:sp>
        <p:nvSpPr>
          <p:cNvPr id="2062" name="Rectangle 14"/>
          <p:cNvSpPr>
            <a:spLocks noGrp="1" noChangeArrowheads="1"/>
          </p:cNvSpPr>
          <p:nvPr>
            <p:ph type="subTitle" sz="quarter" idx="1"/>
          </p:nvPr>
        </p:nvSpPr>
        <p:spPr>
          <a:xfrm>
            <a:off x="1371600" y="3238500"/>
            <a:ext cx="6400800" cy="998803"/>
          </a:xfrm>
        </p:spPr>
        <p:txBody>
          <a:bodyPr anchor="ctr" anchorCtr="1"/>
          <a:lstStyle>
            <a:lvl1pPr marL="0" indent="0">
              <a:buFontTx/>
              <a:buNone/>
              <a:defRPr/>
            </a:lvl1pPr>
          </a:lstStyle>
          <a:p>
            <a:pPr lvl="0"/>
            <a:r>
              <a:rPr lang="en-US" altLang="zh-CN" noProof="0" smtClean="0"/>
              <a:t>Click to edit Master subtitle style</a:t>
            </a:r>
            <a:endParaRPr lang="en-US" altLang="zh-CN" noProof="0" smtClean="0"/>
          </a:p>
        </p:txBody>
      </p:sp>
      <p:sp>
        <p:nvSpPr>
          <p:cNvPr id="29" name="Rectangle 15"/>
          <p:cNvSpPr>
            <a:spLocks noGrp="1" noChangeArrowheads="1"/>
          </p:cNvSpPr>
          <p:nvPr>
            <p:ph type="dt" sz="quarter" idx="2"/>
          </p:nvPr>
        </p:nvSpPr>
        <p:spPr bwMode="auto">
          <a:xfrm>
            <a:off x="457200" y="5204354"/>
            <a:ext cx="2133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C8CF6C5-B0CB-4A99-A7F7-7C1D84F451D7}" type="datetimeFigureOut">
              <a:rPr lang="en-US" smtClean="0"/>
            </a:fld>
            <a:endParaRPr lang="en-US"/>
          </a:p>
        </p:txBody>
      </p:sp>
      <p:sp>
        <p:nvSpPr>
          <p:cNvPr id="30" name="Rectangle 16"/>
          <p:cNvSpPr>
            <a:spLocks noGrp="1" noChangeArrowheads="1"/>
          </p:cNvSpPr>
          <p:nvPr>
            <p:ph type="ftr" sz="quarter" idx="3"/>
          </p:nvPr>
        </p:nvSpPr>
        <p:spPr bwMode="auto">
          <a:xfrm>
            <a:off x="3124200" y="5204354"/>
            <a:ext cx="2895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5204354"/>
            <a:ext cx="2133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E6D6ABF-6FAD-4A26-B128-2E3C9DF823B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824553"/>
            <a:ext cx="7886700" cy="1250156"/>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04271"/>
            <a:ext cx="7886700" cy="110463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400969"/>
            <a:ext cx="3868737"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9" y="2087563"/>
            <a:ext cx="3868737" cy="307049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400969"/>
            <a:ext cx="3887788"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087563"/>
            <a:ext cx="3887788" cy="307049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DC8CF6C5-B0CB-4A99-A7F7-7C1D84F451D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CF6C5-B0CB-4A99-A7F7-7C1D84F451D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CF6C5-B0CB-4A99-A7F7-7C1D84F451D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81000"/>
            <a:ext cx="2949575" cy="13335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822855"/>
            <a:ext cx="4629150" cy="40613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81000"/>
            <a:ext cx="2949575" cy="13335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822855"/>
            <a:ext cx="4629150" cy="4061354"/>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397251"/>
            <a:ext cx="1397000" cy="1457854"/>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958167"/>
            <a:ext cx="7013575" cy="1779323"/>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28865"/>
            <a:ext cx="8229600" cy="95250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333500"/>
            <a:ext cx="8229600" cy="3771636"/>
          </a:xfrm>
          <a:prstGeom prst="rect">
            <a:avLst/>
          </a:prstGeom>
          <a:noFill/>
          <a:ln w="9525">
            <a:noFill/>
            <a:miter/>
          </a:ln>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C8CF6C5-B0CB-4A99-A7F7-7C1D84F451D7}" type="datetimeFigureOut">
              <a:rPr lang="en-US" smtClean="0"/>
            </a:fld>
            <a:endParaRPr lang="en-US"/>
          </a:p>
        </p:txBody>
      </p:sp>
      <p:sp>
        <p:nvSpPr>
          <p:cNvPr id="3" name="Rectangle 16"/>
          <p:cNvSpPr>
            <a:spLocks noGrp="1" noChangeArrowheads="1"/>
          </p:cNvSpPr>
          <p:nvPr>
            <p:ph type="ftr" sz="quarter" idx="3"/>
          </p:nvPr>
        </p:nvSpPr>
        <p:spPr bwMode="auto">
          <a:xfrm>
            <a:off x="3124200" y="5204354"/>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E6D6ABF-6FAD-4A26-B128-2E3C9DF823B9}" type="slidenum">
              <a:rPr lang="en-US" smtClean="0"/>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_com_GGN"/>
          <p:cNvPicPr>
            <a:picLocks noChangeAspect="1"/>
          </p:cNvPicPr>
          <p:nvPr/>
        </p:nvPicPr>
        <p:blipFill>
          <a:blip r:embed="rId1"/>
          <a:stretch>
            <a:fillRect/>
          </a:stretch>
        </p:blipFill>
        <p:spPr>
          <a:xfrm>
            <a:off x="0" y="635"/>
            <a:ext cx="9144635" cy="5714365"/>
          </a:xfrm>
          <a:prstGeom prst="rect">
            <a:avLst/>
          </a:prstGeom>
        </p:spPr>
      </p:pic>
      <p:pic>
        <p:nvPicPr>
          <p:cNvPr id="5" name="Picture 4" descr="Grace-Kids1"/>
          <p:cNvPicPr>
            <a:picLocks noChangeAspect="1"/>
          </p:cNvPicPr>
          <p:nvPr/>
        </p:nvPicPr>
        <p:blipFill>
          <a:blip r:embed="rId2"/>
          <a:stretch>
            <a:fillRect/>
          </a:stretch>
        </p:blipFill>
        <p:spPr>
          <a:xfrm>
            <a:off x="-111760" y="635"/>
            <a:ext cx="9368155" cy="57143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pic>
      <p:sp>
        <p:nvSpPr>
          <p:cNvPr id="2" name="Title 1"/>
          <p:cNvSpPr>
            <a:spLocks noGrp="1"/>
          </p:cNvSpPr>
          <p:nvPr>
            <p:ph type="ctrTitle" sz="quarter"/>
          </p:nvPr>
        </p:nvSpPr>
        <p:spPr>
          <a:xfrm>
            <a:off x="635" y="190501"/>
            <a:ext cx="9144000" cy="1333499"/>
          </a:xfrm>
        </p:spPr>
        <p:txBody>
          <a:bodyPr>
            <a:normAutofit/>
          </a:bodyPr>
          <a:lstStyle/>
          <a:p>
            <a:pPr algn="ctr"/>
            <a:r>
              <a:rPr lang="en-US" sz="60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Grace Church 101</a:t>
            </a:r>
            <a:endParaRPr lang="en-US" sz="60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sz="quarter" idx="1"/>
          </p:nvPr>
        </p:nvSpPr>
        <p:spPr>
          <a:xfrm>
            <a:off x="643255" y="2476500"/>
            <a:ext cx="8153400" cy="2540000"/>
          </a:xfrm>
        </p:spPr>
        <p:txBody>
          <a:bodyPr>
            <a:normAutofit/>
          </a:bodyPr>
          <a:lstStyle/>
          <a:p>
            <a:pPr algn="ctr"/>
            <a:endParaRPr lang="en-US" sz="48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en-US" sz="48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Class 5</a:t>
            </a:r>
            <a:endParaRPr lang="en-US" sz="48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en-US" sz="36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Children in Worship</a:t>
            </a:r>
            <a:endParaRPr lang="en-US" sz="360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458200" cy="5334000"/>
          </a:xfrm>
        </p:spPr>
        <p:txBody>
          <a:bodyPr>
            <a:normAutofit lnSpcReduction="10000"/>
          </a:bodyPr>
          <a:lstStyle/>
          <a:p>
            <a:pPr algn="just"/>
            <a:r>
              <a:rPr lang="en-US" sz="2800" i="1">
                <a:sym typeface="+mn-ea"/>
              </a:rPr>
              <a:t>“The setting of the tight family circle focusing toward God will be a nonverbal picture growing richer and richer in the child’s mind and heart as he matures in appreciation for his family and in awe at the greatness of God.”</a:t>
            </a:r>
            <a:endParaRPr lang="en-US" sz="2800" i="1"/>
          </a:p>
          <a:p>
            <a:pPr algn="just"/>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458200" cy="5334000"/>
          </a:xfrm>
        </p:spPr>
        <p:txBody>
          <a:bodyPr>
            <a:normAutofit lnSpcReduction="10000"/>
          </a:bodyPr>
          <a:lstStyle/>
          <a:p>
            <a:pPr algn="just"/>
            <a:r>
              <a:rPr lang="en-US" sz="2800" i="1">
                <a:sym typeface="+mn-ea"/>
              </a:rPr>
              <a:t>“Psalm 78:3-4</a:t>
            </a:r>
            <a:endParaRPr lang="en-US" sz="2800" i="1">
              <a:sym typeface="+mn-ea"/>
            </a:endParaRPr>
          </a:p>
          <a:p>
            <a:pPr algn="just"/>
            <a:r>
              <a:rPr lang="en-US" sz="2800" i="1">
                <a:sym typeface="+mn-ea"/>
              </a:rPr>
              <a:t>What we have heard and known, what our fathers have told us. We will not hide them from their children; we will tell the next generation the praiseworthy deeds of the Lord, his power, and the wonders he has done..”</a:t>
            </a:r>
            <a:endParaRPr lang="en-US" sz="2800" i="1"/>
          </a:p>
          <a:p>
            <a:pPr algn="just"/>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Next: Biblical Church Membership</a:t>
            </a:r>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534400" cy="5334000"/>
          </a:xfrm>
        </p:spPr>
        <p:txBody>
          <a:bodyPr>
            <a:normAutofit/>
          </a:bodyPr>
          <a:lstStyle/>
          <a:p>
            <a:pPr algn="l"/>
            <a:r>
              <a:rPr lang="en-US" sz="360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Families worshiping together: We do provide childcare for the very young, up to about age 4. We also may offer something other ages in the furture. But, we love to see entire families together engaged in joyful worship! </a:t>
            </a:r>
            <a:endParaRPr lang="en-US" sz="360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28600"/>
            <a:ext cx="8229600" cy="377825"/>
          </a:xfrm>
        </p:spPr>
        <p:txBody>
          <a:bodyPr/>
          <a:p>
            <a:r>
              <a:rPr lang="en-US" sz="3200"/>
              <a:t> </a:t>
            </a:r>
            <a:endParaRPr lang="en-US" sz="3200"/>
          </a:p>
        </p:txBody>
      </p:sp>
      <p:sp>
        <p:nvSpPr>
          <p:cNvPr id="3" name="Content Placeholder 2"/>
          <p:cNvSpPr>
            <a:spLocks noGrp="1"/>
          </p:cNvSpPr>
          <p:nvPr>
            <p:ph idx="1"/>
          </p:nvPr>
        </p:nvSpPr>
        <p:spPr>
          <a:xfrm>
            <a:off x="457200" y="692785"/>
            <a:ext cx="8229600" cy="4412615"/>
          </a:xfrm>
        </p:spPr>
        <p:txBody>
          <a:bodyPr/>
          <a:p>
            <a:pPr marL="0" indent="0" algn="just">
              <a:buNone/>
            </a:pPr>
            <a:r>
              <a:rPr lang="en-US"/>
              <a:t>On the website - the bottom of the “Who We Are” page - you will find an article by John Piper: </a:t>
            </a:r>
            <a:endParaRPr lang="en-US"/>
          </a:p>
          <a:p>
            <a:pPr marL="0" indent="0" algn="just">
              <a:buNone/>
            </a:pPr>
            <a:endParaRPr lang="en-US" sz="1200"/>
          </a:p>
          <a:p>
            <a:pPr marL="0" indent="0" algn="ctr">
              <a:buNone/>
            </a:pPr>
            <a:r>
              <a:rPr lang="en-US" i="1" u="sng"/>
              <a:t>The Family: Together in God’s Presence</a:t>
            </a:r>
            <a:r>
              <a:rPr lang="en-US" i="1"/>
              <a:t>.</a:t>
            </a:r>
            <a:endParaRPr lang="en-US" i="1"/>
          </a:p>
          <a:p>
            <a:pPr marL="0" indent="0" algn="just">
              <a:buNone/>
            </a:pPr>
            <a:endParaRPr lang="en-US" sz="1200" i="1"/>
          </a:p>
          <a:p>
            <a:pPr marL="0" indent="0" algn="just">
              <a:buNone/>
            </a:pPr>
            <a:endParaRPr lang="en-US" sz="1200" i="1"/>
          </a:p>
          <a:p>
            <a:pPr marL="0" indent="0" algn="just">
              <a:buNone/>
            </a:pPr>
            <a:endParaRPr lang="en-US" sz="1200" i="1"/>
          </a:p>
          <a:p>
            <a:pPr marL="0" indent="0" algn="just">
              <a:buNone/>
            </a:pPr>
            <a:r>
              <a:rPr lang="en-US"/>
              <a:t>    A few points from the article: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p>
        </p:txBody>
      </p:sp>
      <p:sp>
        <p:nvSpPr>
          <p:cNvPr id="3" name="Content Placeholder 2"/>
          <p:cNvSpPr>
            <a:spLocks noGrp="1"/>
          </p:cNvSpPr>
          <p:nvPr>
            <p:ph idx="1"/>
          </p:nvPr>
        </p:nvSpPr>
        <p:spPr>
          <a:xfrm>
            <a:off x="457200" y="737235"/>
            <a:ext cx="8229600" cy="4368165"/>
          </a:xfrm>
        </p:spPr>
        <p:txBody>
          <a:bodyPr/>
          <a:p>
            <a:pPr marL="0" indent="0" algn="just">
              <a:buNone/>
            </a:pPr>
            <a:r>
              <a:rPr lang="en-US"/>
              <a:t>  “The greatest stumbling block for children in worship is that their parents do not cherish the hour. Children can feel the difference between duty and delight. Therefore, the first and most important job of a parent is to fall in love with the worship of God.”</a:t>
            </a:r>
            <a:endParaRPr lang="en-US"/>
          </a:p>
          <a:p>
            <a:pPr marL="0" indent="0" algn="just">
              <a:buNone/>
            </a:pPr>
            <a:endParaRPr lang="en-US" sz="1200"/>
          </a:p>
          <a:p>
            <a:pPr marL="0" indent="0" algn="just">
              <a:buNone/>
            </a:pPr>
            <a:r>
              <a:rPr lang="en-US"/>
              <a:t>- </a:t>
            </a:r>
            <a:r>
              <a:rPr lang="en-US" sz="2400"/>
              <a:t>Children need to see their parents worshiping God!</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28600"/>
            <a:ext cx="8229600" cy="433705"/>
          </a:xfrm>
        </p:spPr>
        <p:txBody>
          <a:bodyPr/>
          <a:p>
            <a:r>
              <a:rPr lang="en-US"/>
              <a:t> </a:t>
            </a:r>
            <a:endParaRPr lang="en-US"/>
          </a:p>
        </p:txBody>
      </p:sp>
      <p:sp>
        <p:nvSpPr>
          <p:cNvPr id="3" name="Content Placeholder 2"/>
          <p:cNvSpPr>
            <a:spLocks noGrp="1"/>
          </p:cNvSpPr>
          <p:nvPr>
            <p:ph idx="1"/>
          </p:nvPr>
        </p:nvSpPr>
        <p:spPr>
          <a:xfrm>
            <a:off x="457200" y="361315"/>
            <a:ext cx="8229600" cy="4744085"/>
          </a:xfrm>
        </p:spPr>
        <p:txBody>
          <a:bodyPr/>
          <a:p>
            <a:pPr marL="0" indent="0" algn="just">
              <a:buNone/>
            </a:pPr>
            <a:r>
              <a:rPr lang="en-US"/>
              <a:t>“To sit still and be quiet [during worship] is not an excessive expectation for a healthy 6-year-old who has been taught to obey his parents. It requires a measure of discipline, but that is precisely what we want to encourage parents to impart to their children in the first five years.”</a:t>
            </a:r>
            <a:endParaRPr lang="en-US"/>
          </a:p>
          <a:p>
            <a:pPr marL="0" indent="0">
              <a:buNone/>
            </a:pPr>
            <a:endParaRPr lang="en-US" sz="1200"/>
          </a:p>
          <a:p>
            <a:pPr marL="0" indent="0">
              <a:buNone/>
            </a:pPr>
            <a:r>
              <a:rPr lang="en-US" sz="2400"/>
              <a:t>- Teach you children to be God-centered. Their greatest need is not to be entertained. </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28600"/>
            <a:ext cx="8229600" cy="411480"/>
          </a:xfrm>
        </p:spPr>
        <p:txBody>
          <a:bodyPr/>
          <a:p>
            <a:r>
              <a:rPr lang="en-US"/>
              <a:t> </a:t>
            </a:r>
            <a:endParaRPr lang="en-US"/>
          </a:p>
        </p:txBody>
      </p:sp>
      <p:sp>
        <p:nvSpPr>
          <p:cNvPr id="3" name="Content Placeholder 2"/>
          <p:cNvSpPr>
            <a:spLocks noGrp="1"/>
          </p:cNvSpPr>
          <p:nvPr>
            <p:ph idx="1"/>
          </p:nvPr>
        </p:nvSpPr>
        <p:spPr>
          <a:xfrm>
            <a:off x="457200" y="394335"/>
            <a:ext cx="8229600" cy="4711065"/>
          </a:xfrm>
        </p:spPr>
        <p:txBody>
          <a:bodyPr/>
          <a:p>
            <a:pPr marL="0" indent="0" algn="just">
              <a:buNone/>
            </a:pPr>
            <a:r>
              <a:rPr lang="en-US" sz="2800"/>
              <a:t>“Children absorb a tremendous amount that is of value.</a:t>
            </a:r>
            <a:r>
              <a:rPr lang="en-US" sz="2800" u="sng"/>
              <a:t> And this is true even if they say they are bored</a:t>
            </a:r>
            <a:r>
              <a:rPr lang="en-US" sz="2800"/>
              <a:t>. Music and words become familiar. The message of the music starts to sink in. The form of the service comes to feel natural. ... Even if most of the sermon goes over their heads, experience shows that children hear and remember remarkable things.”</a:t>
            </a:r>
            <a:endParaRPr lang="en-US" sz="2800"/>
          </a:p>
          <a:p>
            <a:pPr marL="0" indent="0">
              <a:buNone/>
            </a:pPr>
            <a:endParaRPr lang="en-US" sz="1400"/>
          </a:p>
          <a:p>
            <a:pPr marL="0" indent="0">
              <a:buNone/>
            </a:pPr>
            <a:r>
              <a:rPr lang="en-US" sz="2800"/>
              <a:t>- God's Spirit is at work through the Word!</a:t>
            </a: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28600"/>
            <a:ext cx="8229600" cy="223520"/>
          </a:xfrm>
        </p:spPr>
        <p:txBody>
          <a:bodyPr/>
          <a:p>
            <a:r>
              <a:rPr lang="en-US"/>
              <a:t>  </a:t>
            </a:r>
            <a:endParaRPr lang="en-US"/>
          </a:p>
        </p:txBody>
      </p:sp>
      <p:sp>
        <p:nvSpPr>
          <p:cNvPr id="3" name="Content Placeholder 2"/>
          <p:cNvSpPr>
            <a:spLocks noGrp="1"/>
          </p:cNvSpPr>
          <p:nvPr>
            <p:ph idx="1"/>
          </p:nvPr>
        </p:nvSpPr>
        <p:spPr>
          <a:xfrm>
            <a:off x="457200" y="295275"/>
            <a:ext cx="8229600" cy="4810125"/>
          </a:xfrm>
        </p:spPr>
        <p:txBody>
          <a:bodyPr/>
          <a:p>
            <a:pPr marL="0" lvl="0" indent="0">
              <a:buNone/>
            </a:pPr>
            <a:r>
              <a:rPr lang="en-US" sz="2400" i="1"/>
              <a:t>“There is a sense of solemnity and awe which children should experience in the presence of God. This is not likely to happen in children’s church. Is there such a thing as children’s thunder or children’s lightning or the crashing of the sea “for children”?”</a:t>
            </a:r>
            <a:endParaRPr lang="en-US" sz="2400" i="1"/>
          </a:p>
          <a:p>
            <a:pPr marL="0" lvl="0" indent="0">
              <a:buNone/>
            </a:pPr>
            <a:endParaRPr lang="en-US" sz="2400" i="1"/>
          </a:p>
          <a:p>
            <a:pPr marL="0" lvl="0" indent="0">
              <a:buNone/>
            </a:pPr>
            <a:r>
              <a:rPr lang="en-US" sz="2400" i="1"/>
              <a:t>We do not believe that children who have been in children’s church for several years between the ages of six and twelve will be more inclined or better trained to enjoy worship than if they had spent those years at the side of their parents. In fact, the opposite is probably the case.”</a:t>
            </a:r>
            <a:endParaRPr lang="en-US" sz="1200" i="1"/>
          </a:p>
          <a:p>
            <a:pPr marL="0" lvl="0" indent="0">
              <a:buNone/>
            </a:pPr>
            <a:endParaRPr lang="en-US" sz="2400"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458200" cy="5334000"/>
          </a:xfrm>
        </p:spPr>
        <p:txBody>
          <a:bodyPr>
            <a:normAutofit lnSpcReduction="10000"/>
          </a:bodyPr>
          <a:lstStyle/>
          <a:p>
            <a:pPr algn="just"/>
            <a:r>
              <a:rPr lang="en-US" sz="2800" i="1">
                <a:sym typeface="+mn-ea"/>
              </a:rPr>
              <a:t>“It will probably be harder to acclimate a 10- or 12-year-old to a new worship service than a 5- or 6-year-old. The cement is much less wet, and vast possibilities of shaping the impulses of the heart are gone.”</a:t>
            </a:r>
            <a:endParaRPr lang="en-US" sz="2800" i="1"/>
          </a:p>
          <a:p>
            <a:pPr algn="just"/>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458200" cy="5334000"/>
          </a:xfrm>
        </p:spPr>
        <p:txBody>
          <a:bodyPr>
            <a:normAutofit lnSpcReduction="10000"/>
          </a:bodyPr>
          <a:lstStyle/>
          <a:p>
            <a:pPr algn="just"/>
            <a:r>
              <a:rPr lang="en-US" sz="2800" i="1">
                <a:sym typeface="+mn-ea"/>
              </a:rPr>
              <a:t>“We discovered that the very earliest 'school' for worship is in the home — when we help a baby be quiet for just a moment while we ask God’s blessing on our meal; when a toddler is sitting still to listen to a Bible story book; when a child is learning to pay attention to God’s word and to pray during family devotional times..”</a:t>
            </a:r>
            <a:endParaRPr lang="en-US" sz="2800" i="1"/>
          </a:p>
          <a:p>
            <a:pPr algn="just"/>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Theme42</Template>
  <TotalTime>0</TotalTime>
  <Words>3089</Words>
  <Application>WPS Presentation</Application>
  <PresentationFormat>On-screen Show (16:10)</PresentationFormat>
  <Paragraphs>58</Paragraphs>
  <Slides>11</Slides>
  <Notes>11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vt:lpstr>
      <vt:lpstr>SimSun</vt:lpstr>
      <vt:lpstr>Wingdings</vt:lpstr>
      <vt:lpstr>Verdana</vt:lpstr>
      <vt:lpstr>Microsoft YaHei</vt:lpstr>
      <vt:lpstr/>
      <vt:lpstr>Arial Unicode MS</vt:lpstr>
      <vt:lpstr>Calibri</vt:lpstr>
      <vt:lpstr>Bwgrki</vt:lpstr>
      <vt:lpstr>Theme42</vt:lpstr>
      <vt:lpstr>Grace Church 101</vt:lpstr>
      <vt:lpstr>PowerPoint 演示文稿</vt:lpstr>
      <vt:lpstr>1) Reformed?</vt:lpstr>
      <vt:lpstr> </vt:lpstr>
      <vt:lpstr>2) Baptist?</vt:lpstr>
      <vt:lpstr>3) Church?</vt:lpstr>
      <vt:lpstr>Marks of a true church:</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 Duncan</dc:creator>
  <cp:lastModifiedBy>jdunc</cp:lastModifiedBy>
  <cp:revision>89</cp:revision>
  <dcterms:created xsi:type="dcterms:W3CDTF">2013-01-30T18:38:00Z</dcterms:created>
  <dcterms:modified xsi:type="dcterms:W3CDTF">2018-07-05T17:38:21Z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1033-10.2.0.6080</vt:lpwstr>
  </property>
</Properties>
</file>